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8" r:id="rId2"/>
    <p:sldId id="269" r:id="rId3"/>
    <p:sldId id="283" r:id="rId4"/>
    <p:sldId id="284" r:id="rId5"/>
    <p:sldId id="285" r:id="rId6"/>
    <p:sldId id="286" r:id="rId7"/>
    <p:sldId id="270" r:id="rId8"/>
    <p:sldId id="287" r:id="rId9"/>
    <p:sldId id="288" r:id="rId10"/>
    <p:sldId id="290" r:id="rId11"/>
    <p:sldId id="289" r:id="rId12"/>
    <p:sldId id="291" r:id="rId13"/>
    <p:sldId id="292" r:id="rId14"/>
    <p:sldId id="277" r:id="rId15"/>
    <p:sldId id="278" r:id="rId16"/>
    <p:sldId id="282" r:id="rId17"/>
    <p:sldId id="280" r:id="rId18"/>
    <p:sldId id="281" r:id="rId19"/>
    <p:sldId id="276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1"/>
    <p:restoredTop sz="94614"/>
  </p:normalViewPr>
  <p:slideViewPr>
    <p:cSldViewPr snapToGrid="0" snapToObjects="1">
      <p:cViewPr varScale="1">
        <p:scale>
          <a:sx n="146" d="100"/>
          <a:sy n="146" d="100"/>
        </p:scale>
        <p:origin x="184" y="240"/>
      </p:cViewPr>
      <p:guideLst>
        <p:guide orient="horz" pos="1687"/>
        <p:guide pos="2864"/>
      </p:guideLst>
    </p:cSldViewPr>
  </p:slid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Comparison of the Cumulative Totals from the Two Models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'Prediction summary'!$A$106</c:f>
              <c:strCache>
                <c:ptCount val="1"/>
                <c:pt idx="0">
                  <c:v>USyd Actual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'Prediction summary'!$B$105:$T$105</c:f>
              <c:numCache>
                <c:formatCode>mmm\-yy</c:formatCode>
                <c:ptCount val="19"/>
                <c:pt idx="0">
                  <c:v>42370.0</c:v>
                </c:pt>
                <c:pt idx="1">
                  <c:v>42401.0</c:v>
                </c:pt>
                <c:pt idx="2">
                  <c:v>42430.0</c:v>
                </c:pt>
                <c:pt idx="3">
                  <c:v>42461.0</c:v>
                </c:pt>
                <c:pt idx="4">
                  <c:v>42491.0</c:v>
                </c:pt>
                <c:pt idx="5">
                  <c:v>42522.0</c:v>
                </c:pt>
                <c:pt idx="6">
                  <c:v>42552.0</c:v>
                </c:pt>
                <c:pt idx="7">
                  <c:v>42583.0</c:v>
                </c:pt>
                <c:pt idx="8">
                  <c:v>42614.0</c:v>
                </c:pt>
                <c:pt idx="9">
                  <c:v>42644.0</c:v>
                </c:pt>
                <c:pt idx="10">
                  <c:v>42675.0</c:v>
                </c:pt>
                <c:pt idx="11">
                  <c:v>42705.0</c:v>
                </c:pt>
                <c:pt idx="12">
                  <c:v>42736.0</c:v>
                </c:pt>
                <c:pt idx="13">
                  <c:v>42767.0</c:v>
                </c:pt>
                <c:pt idx="14">
                  <c:v>42811.0</c:v>
                </c:pt>
                <c:pt idx="15">
                  <c:v>42826.0</c:v>
                </c:pt>
                <c:pt idx="16">
                  <c:v>42856.0</c:v>
                </c:pt>
                <c:pt idx="17">
                  <c:v>42887.0</c:v>
                </c:pt>
                <c:pt idx="18">
                  <c:v>42917.0</c:v>
                </c:pt>
              </c:numCache>
            </c:numRef>
          </c:cat>
          <c:val>
            <c:numRef>
              <c:f>'Prediction summary'!$B$106:$T$106</c:f>
              <c:numCache>
                <c:formatCode>_("$"* #,##0.00_);_("$"* \(#,##0.00\);_("$"* "-"??_);_(@_)</c:formatCode>
                <c:ptCount val="19"/>
                <c:pt idx="0">
                  <c:v>2.695363212E7</c:v>
                </c:pt>
                <c:pt idx="1">
                  <c:v>6.740750845E7</c:v>
                </c:pt>
                <c:pt idx="2">
                  <c:v>9.792911472E7</c:v>
                </c:pt>
                <c:pt idx="3">
                  <c:v>1.2201397146E8</c:v>
                </c:pt>
                <c:pt idx="4">
                  <c:v>1.5788698087E8</c:v>
                </c:pt>
                <c:pt idx="5">
                  <c:v>2.3156383152E8</c:v>
                </c:pt>
                <c:pt idx="6">
                  <c:v>2.8389463425E8</c:v>
                </c:pt>
                <c:pt idx="7">
                  <c:v>3.2837998432E8</c:v>
                </c:pt>
                <c:pt idx="8">
                  <c:v>3.6717172461E8</c:v>
                </c:pt>
                <c:pt idx="9">
                  <c:v>4.0369929384E8</c:v>
                </c:pt>
                <c:pt idx="10">
                  <c:v>4.6012630717E8</c:v>
                </c:pt>
                <c:pt idx="11">
                  <c:v>5.4845529984E8</c:v>
                </c:pt>
                <c:pt idx="12">
                  <c:v>5.7447819987E8</c:v>
                </c:pt>
                <c:pt idx="13">
                  <c:v>6.1721481433E8</c:v>
                </c:pt>
                <c:pt idx="14">
                  <c:v>6.3063927815E8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'Prediction summary'!$A$107</c:f>
              <c:strCache>
                <c:ptCount val="1"/>
                <c:pt idx="0">
                  <c:v>USyd Prediction (Jan)</c:v>
                </c:pt>
              </c:strCache>
            </c:strRef>
          </c:tx>
          <c:spPr>
            <a:ln w="28575" cap="rnd">
              <a:solidFill>
                <a:schemeClr val="accent6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'Prediction summary'!$B$105:$T$105</c:f>
              <c:numCache>
                <c:formatCode>mmm\-yy</c:formatCode>
                <c:ptCount val="19"/>
                <c:pt idx="0">
                  <c:v>42370.0</c:v>
                </c:pt>
                <c:pt idx="1">
                  <c:v>42401.0</c:v>
                </c:pt>
                <c:pt idx="2">
                  <c:v>42430.0</c:v>
                </c:pt>
                <c:pt idx="3">
                  <c:v>42461.0</c:v>
                </c:pt>
                <c:pt idx="4">
                  <c:v>42491.0</c:v>
                </c:pt>
                <c:pt idx="5">
                  <c:v>42522.0</c:v>
                </c:pt>
                <c:pt idx="6">
                  <c:v>42552.0</c:v>
                </c:pt>
                <c:pt idx="7">
                  <c:v>42583.0</c:v>
                </c:pt>
                <c:pt idx="8">
                  <c:v>42614.0</c:v>
                </c:pt>
                <c:pt idx="9">
                  <c:v>42644.0</c:v>
                </c:pt>
                <c:pt idx="10">
                  <c:v>42675.0</c:v>
                </c:pt>
                <c:pt idx="11">
                  <c:v>42705.0</c:v>
                </c:pt>
                <c:pt idx="12">
                  <c:v>42736.0</c:v>
                </c:pt>
                <c:pt idx="13">
                  <c:v>42767.0</c:v>
                </c:pt>
                <c:pt idx="14">
                  <c:v>42811.0</c:v>
                </c:pt>
                <c:pt idx="15">
                  <c:v>42826.0</c:v>
                </c:pt>
                <c:pt idx="16">
                  <c:v>42856.0</c:v>
                </c:pt>
                <c:pt idx="17">
                  <c:v>42887.0</c:v>
                </c:pt>
                <c:pt idx="18">
                  <c:v>42917.0</c:v>
                </c:pt>
              </c:numCache>
            </c:numRef>
          </c:cat>
          <c:val>
            <c:numRef>
              <c:f>'Prediction summary'!$B$107:$T$107</c:f>
              <c:numCache>
                <c:formatCode>General</c:formatCode>
                <c:ptCount val="19"/>
                <c:pt idx="12" formatCode="_(&quot;$&quot;* #,##0.00_);_(&quot;$&quot;* \(#,##0.00\);_(&quot;$&quot;* &quot;-&quot;??_);_(@_)">
                  <c:v>5.7009527299626E8</c:v>
                </c:pt>
                <c:pt idx="13" formatCode="_(&quot;$&quot;* #,##0.00_);_(&quot;$&quot;* \(#,##0.00\);_(&quot;$&quot;* &quot;-&quot;??_);_(@_)">
                  <c:v>6.0930520674626E8</c:v>
                </c:pt>
                <c:pt idx="14" formatCode="_(&quot;$&quot;* #,##0.00_);_(&quot;$&quot;* \(#,##0.00\);_(&quot;$&quot;* &quot;-&quot;??_);_(@_)">
                  <c:v>6.3974676093436E8</c:v>
                </c:pt>
                <c:pt idx="15" formatCode="_(&quot;$&quot;* #,##0.00_);_(&quot;$&quot;* \(#,##0.00\);_(&quot;$&quot;* &quot;-&quot;??_);_(@_)">
                  <c:v>6.6199805796616E8</c:v>
                </c:pt>
                <c:pt idx="16" formatCode="_(&quot;$&quot;* #,##0.00_);_(&quot;$&quot;* \(#,##0.00\);_(&quot;$&quot;* &quot;-&quot;??_);_(@_)">
                  <c:v>6.9882139196616E8</c:v>
                </c:pt>
                <c:pt idx="17" formatCode="_(&quot;$&quot;* #,##0.00_);_(&quot;$&quot;* \(#,##0.00\);_(&quot;$&quot;* &quot;-&quot;??_);_(@_)">
                  <c:v>7.5767539727916E8</c:v>
                </c:pt>
                <c:pt idx="18" formatCode="_(&quot;$&quot;* #,##0.00_);_(&quot;$&quot;* \(#,##0.00\);_(&quot;$&quot;* &quot;-&quot;??_);_(@_)">
                  <c:v>8.3046085521716E8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'Prediction summary'!$A$108</c:f>
              <c:strCache>
                <c:ptCount val="1"/>
                <c:pt idx="0">
                  <c:v>Finance 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'Prediction summary'!$B$105:$T$105</c:f>
              <c:numCache>
                <c:formatCode>mmm\-yy</c:formatCode>
                <c:ptCount val="19"/>
                <c:pt idx="0">
                  <c:v>42370.0</c:v>
                </c:pt>
                <c:pt idx="1">
                  <c:v>42401.0</c:v>
                </c:pt>
                <c:pt idx="2">
                  <c:v>42430.0</c:v>
                </c:pt>
                <c:pt idx="3">
                  <c:v>42461.0</c:v>
                </c:pt>
                <c:pt idx="4">
                  <c:v>42491.0</c:v>
                </c:pt>
                <c:pt idx="5">
                  <c:v>42522.0</c:v>
                </c:pt>
                <c:pt idx="6">
                  <c:v>42552.0</c:v>
                </c:pt>
                <c:pt idx="7">
                  <c:v>42583.0</c:v>
                </c:pt>
                <c:pt idx="8">
                  <c:v>42614.0</c:v>
                </c:pt>
                <c:pt idx="9">
                  <c:v>42644.0</c:v>
                </c:pt>
                <c:pt idx="10">
                  <c:v>42675.0</c:v>
                </c:pt>
                <c:pt idx="11">
                  <c:v>42705.0</c:v>
                </c:pt>
                <c:pt idx="12">
                  <c:v>42736.0</c:v>
                </c:pt>
                <c:pt idx="13">
                  <c:v>42767.0</c:v>
                </c:pt>
                <c:pt idx="14">
                  <c:v>42811.0</c:v>
                </c:pt>
                <c:pt idx="15">
                  <c:v>42826.0</c:v>
                </c:pt>
                <c:pt idx="16">
                  <c:v>42856.0</c:v>
                </c:pt>
                <c:pt idx="17">
                  <c:v>42887.0</c:v>
                </c:pt>
                <c:pt idx="18">
                  <c:v>42917.0</c:v>
                </c:pt>
              </c:numCache>
            </c:numRef>
          </c:cat>
          <c:val>
            <c:numRef>
              <c:f>'Prediction summary'!$B$108:$T$108</c:f>
              <c:numCache>
                <c:formatCode>_("$"* #,##0.00_);_("$"* \(#,##0.00\);_("$"* "-"??_);_(@_)</c:formatCode>
                <c:ptCount val="19"/>
                <c:pt idx="0">
                  <c:v>1.2741297046E7</c:v>
                </c:pt>
                <c:pt idx="1">
                  <c:v>2.5273527966E7</c:v>
                </c:pt>
                <c:pt idx="2">
                  <c:v>4.8884932646E7</c:v>
                </c:pt>
                <c:pt idx="3">
                  <c:v>6.7015699136E7</c:v>
                </c:pt>
                <c:pt idx="4">
                  <c:v>1.05953844866E8</c:v>
                </c:pt>
                <c:pt idx="5">
                  <c:v>2.20226267288222E8</c:v>
                </c:pt>
                <c:pt idx="6">
                  <c:v>2.54802535078222E8</c:v>
                </c:pt>
                <c:pt idx="7">
                  <c:v>2.96922938838222E8</c:v>
                </c:pt>
                <c:pt idx="8">
                  <c:v>3.48741972288222E8</c:v>
                </c:pt>
                <c:pt idx="9">
                  <c:v>3.94859165518222E8</c:v>
                </c:pt>
                <c:pt idx="10">
                  <c:v>4.47421972898222E8</c:v>
                </c:pt>
                <c:pt idx="11">
                  <c:v>5.10723335998222E8</c:v>
                </c:pt>
                <c:pt idx="12">
                  <c:v>5.56948943038222E8</c:v>
                </c:pt>
                <c:pt idx="13">
                  <c:v>6.02023267178222E8</c:v>
                </c:pt>
                <c:pt idx="14">
                  <c:v>6.52092773388222E8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'Prediction summary'!$A$109</c:f>
              <c:strCache>
                <c:ptCount val="1"/>
                <c:pt idx="0">
                  <c:v>Finance Forecast (Feb)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'Prediction summary'!$B$105:$T$105</c:f>
              <c:numCache>
                <c:formatCode>mmm\-yy</c:formatCode>
                <c:ptCount val="19"/>
                <c:pt idx="0">
                  <c:v>42370.0</c:v>
                </c:pt>
                <c:pt idx="1">
                  <c:v>42401.0</c:v>
                </c:pt>
                <c:pt idx="2">
                  <c:v>42430.0</c:v>
                </c:pt>
                <c:pt idx="3">
                  <c:v>42461.0</c:v>
                </c:pt>
                <c:pt idx="4">
                  <c:v>42491.0</c:v>
                </c:pt>
                <c:pt idx="5">
                  <c:v>42522.0</c:v>
                </c:pt>
                <c:pt idx="6">
                  <c:v>42552.0</c:v>
                </c:pt>
                <c:pt idx="7">
                  <c:v>42583.0</c:v>
                </c:pt>
                <c:pt idx="8">
                  <c:v>42614.0</c:v>
                </c:pt>
                <c:pt idx="9">
                  <c:v>42644.0</c:v>
                </c:pt>
                <c:pt idx="10">
                  <c:v>42675.0</c:v>
                </c:pt>
                <c:pt idx="11">
                  <c:v>42705.0</c:v>
                </c:pt>
                <c:pt idx="12">
                  <c:v>42736.0</c:v>
                </c:pt>
                <c:pt idx="13">
                  <c:v>42767.0</c:v>
                </c:pt>
                <c:pt idx="14">
                  <c:v>42811.0</c:v>
                </c:pt>
                <c:pt idx="15">
                  <c:v>42826.0</c:v>
                </c:pt>
                <c:pt idx="16">
                  <c:v>42856.0</c:v>
                </c:pt>
                <c:pt idx="17">
                  <c:v>42887.0</c:v>
                </c:pt>
                <c:pt idx="18">
                  <c:v>42917.0</c:v>
                </c:pt>
              </c:numCache>
            </c:numRef>
          </c:cat>
          <c:val>
            <c:numRef>
              <c:f>'Prediction summary'!$B$109:$T$109</c:f>
              <c:numCache>
                <c:formatCode>General</c:formatCode>
                <c:ptCount val="19"/>
                <c:pt idx="13" formatCode="_(&quot;$&quot;* #,##0_);_(&quot;$&quot;* \(#,##0\);_(&quot;$&quot;* &quot;-&quot;_);_(@_)">
                  <c:v>5.55889908658222E8</c:v>
                </c:pt>
                <c:pt idx="14" formatCode="_(&quot;$&quot;* #,##0_);_(&quot;$&quot;* \(#,##0\);_(&quot;$&quot;* &quot;-&quot;_);_(@_)">
                  <c:v>6.34681239955722E8</c:v>
                </c:pt>
                <c:pt idx="15" formatCode="_(&quot;$&quot;* #,##0_);_(&quot;$&quot;* \(#,##0\);_(&quot;$&quot;* &quot;-&quot;_);_(@_)">
                  <c:v>7.13472571253222E8</c:v>
                </c:pt>
                <c:pt idx="16" formatCode="_(&quot;$&quot;* #,##0_);_(&quot;$&quot;* \(#,##0\);_(&quot;$&quot;* &quot;-&quot;_);_(@_)">
                  <c:v>7.92263902550722E8</c:v>
                </c:pt>
                <c:pt idx="17" formatCode="_(&quot;$&quot;* #,##0_);_(&quot;$&quot;* \(#,##0\);_(&quot;$&quot;* &quot;-&quot;_);_(@_)">
                  <c:v>8.71055233848222E8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7945696"/>
        <c:axId val="-17943408"/>
      </c:lineChart>
      <c:dateAx>
        <c:axId val="-1794569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943408"/>
        <c:crosses val="autoZero"/>
        <c:auto val="1"/>
        <c:lblOffset val="100"/>
        <c:baseTimeUnit val="days"/>
      </c:dateAx>
      <c:valAx>
        <c:axId val="-17943408"/>
        <c:scaling>
          <c:orientation val="minMax"/>
          <c:max val="9.0E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94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92FD1-470E-7F4F-B815-C99CE4E4CE5A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3B3D1-2C4A-D44B-9691-561248F34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3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0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</a:t>
            </a:r>
            <a:r>
              <a:rPr lang="en-US" dirty="0" smtClean="0"/>
              <a:t>24pt</a:t>
            </a:r>
            <a:endParaRPr lang="en-US" dirty="0"/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51" r:id="rId5"/>
    <p:sldLayoutId id="2147483752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47" r:id="rId21"/>
    <p:sldLayoutId id="2147483748" r:id="rId22"/>
    <p:sldLayoutId id="2147483749" r:id="rId23"/>
    <p:sldLayoutId id="2147483750" r:id="rId2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884" y="605042"/>
            <a:ext cx="3965263" cy="18333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Effectiveness of adversarial examples on convolutional neural networks</a:t>
            </a:r>
            <a:br>
              <a:rPr lang="en-US" dirty="0" smtClean="0">
                <a:ea typeface="+mj-ea"/>
              </a:rPr>
            </a:br>
            <a:endParaRPr lang="en-US" b="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3330" y="2594471"/>
            <a:ext cx="4146337" cy="1435662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b="1" dirty="0">
                <a:ea typeface="+mn-ea"/>
              </a:rPr>
              <a:t>Presented by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 smtClean="0">
                <a:ea typeface="+mn-ea"/>
              </a:rPr>
              <a:t>Rafael Possas, 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 smtClean="0">
                <a:ea typeface="+mn-ea"/>
              </a:rPr>
              <a:t>Research Engineer at Centre of Translational Data Science, University of Sydney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 smtClean="0">
                <a:ea typeface="+mn-ea"/>
              </a:rPr>
              <a:t>Master of Information Technologies (Research)</a:t>
            </a:r>
            <a:endParaRPr lang="en-US" dirty="0"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 smtClean="0"/>
              <a:t>design (1): </a:t>
            </a:r>
            <a:r>
              <a:rPr lang="en-US" dirty="0" smtClean="0"/>
              <a:t>CNN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architecture to show that the depth of a network its critical to its performance</a:t>
            </a:r>
          </a:p>
          <a:p>
            <a:r>
              <a:rPr lang="en-US" dirty="0" smtClean="0"/>
              <a:t>Homogeneous architecture: Only 3x3 convolutions and 2x2 pooling from beginning to end</a:t>
            </a:r>
          </a:p>
          <a:p>
            <a:r>
              <a:rPr lang="en-US" dirty="0" smtClean="0"/>
              <a:t>We’ve changed the architecture to cope with the smaller input size (32x32). </a:t>
            </a:r>
            <a:endParaRPr lang="en-US" dirty="0"/>
          </a:p>
          <a:p>
            <a:r>
              <a:rPr lang="en-US" b="1" dirty="0" smtClean="0"/>
              <a:t>Change</a:t>
            </a:r>
            <a:r>
              <a:rPr lang="en-US" dirty="0" smtClean="0"/>
              <a:t>: Two 4096 FC =&gt; single 512 FC layer</a:t>
            </a:r>
          </a:p>
          <a:p>
            <a:r>
              <a:rPr lang="en-US" b="1" dirty="0" smtClean="0"/>
              <a:t>Change</a:t>
            </a:r>
            <a:r>
              <a:rPr lang="en-US" dirty="0" smtClean="0"/>
              <a:t>: 3 Convolution/pooling blocks instead of 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0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 smtClean="0"/>
              <a:t>design (2): </a:t>
            </a:r>
            <a:r>
              <a:rPr lang="en-US" dirty="0" smtClean="0"/>
              <a:t>Imbalanced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1462"/>
            <a:ext cx="8229600" cy="1680481"/>
          </a:xfrm>
        </p:spPr>
        <p:txBody>
          <a:bodyPr/>
          <a:lstStyle/>
          <a:p>
            <a:r>
              <a:rPr lang="en-US" sz="2000" b="1" dirty="0" smtClean="0"/>
              <a:t>CIFAR-10</a:t>
            </a:r>
            <a:r>
              <a:rPr lang="en-US" sz="2000" dirty="0" smtClean="0"/>
              <a:t>, 32x32 images on 10 non-hierarchical classes, 60,000 samples</a:t>
            </a:r>
          </a:p>
          <a:p>
            <a:r>
              <a:rPr lang="en-US" sz="2000" b="1" dirty="0" smtClean="0"/>
              <a:t>Modified VGG</a:t>
            </a:r>
            <a:r>
              <a:rPr lang="en-US" sz="2000" dirty="0" smtClean="0"/>
              <a:t>:</a:t>
            </a:r>
            <a:r>
              <a:rPr lang="en-US" sz="2000" dirty="0" smtClean="0"/>
              <a:t> achieved 83% overall accuracy on the balanced dataset </a:t>
            </a:r>
          </a:p>
          <a:p>
            <a:r>
              <a:rPr lang="en-US" sz="2000" b="1" dirty="0" smtClean="0"/>
              <a:t>Baseline</a:t>
            </a:r>
            <a:r>
              <a:rPr lang="en-US" sz="2000" dirty="0" smtClean="0"/>
              <a:t>: Balanced dataset vulnerability to adversaries</a:t>
            </a:r>
          </a:p>
          <a:p>
            <a:r>
              <a:rPr lang="en-US" sz="2000" b="1" dirty="0" smtClean="0"/>
              <a:t>Tests</a:t>
            </a:r>
            <a:r>
              <a:rPr lang="en-US" sz="2000" dirty="0" smtClean="0"/>
              <a:t>: 20 different imbalanced variations with under-sample and over-sample on each of the 10 classes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2565377"/>
            <a:ext cx="5760719" cy="21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 smtClean="0"/>
              <a:t>design (3): </a:t>
            </a:r>
            <a:r>
              <a:rPr lang="en-US" dirty="0" smtClean="0"/>
              <a:t>Gradient sign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814"/>
            <a:ext cx="8229600" cy="3274151"/>
          </a:xfrm>
        </p:spPr>
        <p:txBody>
          <a:bodyPr/>
          <a:lstStyle/>
          <a:p>
            <a:r>
              <a:rPr lang="en-US" sz="2000" dirty="0" smtClean="0"/>
              <a:t>Uses the gradient of any chosen class to add small noise to image pixels</a:t>
            </a:r>
          </a:p>
          <a:p>
            <a:r>
              <a:rPr lang="en-US" sz="2000" dirty="0" smtClean="0"/>
              <a:t>Only the gradient direction is used, due to the </a:t>
            </a:r>
            <a:r>
              <a:rPr lang="en-US" sz="2000" b="1" i="1" u="sng" dirty="0" smtClean="0"/>
              <a:t>sign</a:t>
            </a:r>
            <a:r>
              <a:rPr lang="en-US" sz="2000" dirty="0" smtClean="0"/>
              <a:t> operation, the </a:t>
            </a:r>
            <a:r>
              <a:rPr lang="en-US" sz="2000" dirty="0"/>
              <a:t>m</a:t>
            </a:r>
            <a:r>
              <a:rPr lang="en-US" sz="2000" dirty="0" smtClean="0"/>
              <a:t>agnitude of the perturbation is controlled by the </a:t>
            </a:r>
            <a:r>
              <a:rPr lang="en-US" sz="2000" b="1" u="sng" dirty="0" smtClean="0"/>
              <a:t>epsilon</a:t>
            </a:r>
          </a:p>
          <a:p>
            <a:r>
              <a:rPr lang="en-US" sz="2000" dirty="0" smtClean="0"/>
              <a:t>Fast gradient sign x Iterative gradien</a:t>
            </a:r>
            <a:r>
              <a:rPr lang="en-US" sz="2000" dirty="0" smtClean="0"/>
              <a:t>t sign</a:t>
            </a:r>
          </a:p>
          <a:p>
            <a:r>
              <a:rPr lang="en-US" sz="2000" dirty="0" smtClean="0"/>
              <a:t>Ascent x Descent perturbations</a:t>
            </a:r>
          </a:p>
          <a:p>
            <a:r>
              <a:rPr lang="en-US" sz="2000" b="1" dirty="0" smtClean="0"/>
              <a:t>Epsilon</a:t>
            </a:r>
            <a:r>
              <a:rPr lang="en-US" sz="2000" dirty="0"/>
              <a:t> </a:t>
            </a:r>
            <a:r>
              <a:rPr lang="en-US" sz="2000" b="1" dirty="0" smtClean="0"/>
              <a:t>0.01</a:t>
            </a:r>
            <a:r>
              <a:rPr lang="en-US" sz="2000" dirty="0" smtClean="0"/>
              <a:t>: Best trade-off between misclassification and image noise</a:t>
            </a:r>
          </a:p>
          <a:p>
            <a:r>
              <a:rPr lang="en-US" sz="2000" b="1" dirty="0" smtClean="0"/>
              <a:t>Methods</a:t>
            </a:r>
            <a:r>
              <a:rPr lang="en-US" sz="2000" dirty="0" smtClean="0"/>
              <a:t>: Fast gradient </a:t>
            </a:r>
            <a:r>
              <a:rPr lang="en-US" sz="2000" dirty="0" smtClean="0"/>
              <a:t>s</a:t>
            </a:r>
            <a:r>
              <a:rPr lang="en-US" sz="2000" dirty="0" smtClean="0"/>
              <a:t>ign and ascent perturbations</a:t>
            </a:r>
          </a:p>
          <a:p>
            <a:r>
              <a:rPr lang="en-US" sz="2000" b="1" dirty="0" err="1" smtClean="0"/>
              <a:t>Backpropagated</a:t>
            </a:r>
            <a:r>
              <a:rPr lang="en-US" sz="2000" b="1" dirty="0" smtClean="0"/>
              <a:t> gradient</a:t>
            </a:r>
            <a:r>
              <a:rPr lang="en-US" sz="2000" dirty="0" smtClean="0"/>
              <a:t>: True class</a:t>
            </a:r>
          </a:p>
          <a:p>
            <a:r>
              <a:rPr lang="en-US" sz="2000" b="1" dirty="0" smtClean="0"/>
              <a:t>Intuition</a:t>
            </a:r>
            <a:r>
              <a:rPr lang="en-US" sz="2000" dirty="0" smtClean="0"/>
              <a:t>: Increase the cost function of the true class by the </a:t>
            </a:r>
            <a:r>
              <a:rPr lang="en-US" sz="2000" b="1" dirty="0" smtClean="0"/>
              <a:t>epsilon</a:t>
            </a:r>
            <a:r>
              <a:rPr lang="en-US" sz="2000" dirty="0" smtClean="0"/>
              <a:t> value in all gradient directions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776943"/>
            <a:ext cx="3060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0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</a:t>
            </a:r>
            <a:r>
              <a:rPr lang="en-US" dirty="0" smtClean="0"/>
              <a:t>design (4): </a:t>
            </a:r>
            <a:r>
              <a:rPr lang="en-US" dirty="0" smtClean="0"/>
              <a:t>White/Black-box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Same model gradient (White-box): </a:t>
            </a:r>
            <a:r>
              <a:rPr lang="en-US" dirty="0" smtClean="0"/>
              <a:t>Uses the underlying model knowledge to create optimal perturbations</a:t>
            </a:r>
          </a:p>
          <a:p>
            <a:r>
              <a:rPr lang="en-US" b="1" dirty="0" smtClean="0"/>
              <a:t>Different model gradient (Black-box): </a:t>
            </a:r>
            <a:r>
              <a:rPr lang="en-US" dirty="0" smtClean="0"/>
              <a:t>Uses an approximation of the true model, in this experiment, represented by the balanced network.</a:t>
            </a:r>
          </a:p>
          <a:p>
            <a:r>
              <a:rPr lang="en-US" dirty="0" smtClean="0"/>
              <a:t>Same data domain but datasets vary on the total number of samples.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2941"/>
            <a:ext cx="8229600" cy="2691284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issing values and payment distribution over time required joint investigation with DOI stakeholders.</a:t>
            </a:r>
          </a:p>
          <a:p>
            <a:r>
              <a:rPr lang="en-US" dirty="0" smtClean="0"/>
              <a:t>The application of Long short-term networks, a neural network method for time series prediction</a:t>
            </a:r>
          </a:p>
          <a:p>
            <a:r>
              <a:rPr lang="en-US" dirty="0" smtClean="0"/>
              <a:t>Learns trends and relationships between data points over time</a:t>
            </a:r>
          </a:p>
          <a:p>
            <a:r>
              <a:rPr lang="en-US" dirty="0" smtClean="0"/>
              <a:t>Model will reach optimal performance as more data is collected.</a:t>
            </a:r>
          </a:p>
        </p:txBody>
      </p:sp>
      <p:sp>
        <p:nvSpPr>
          <p:cNvPr id="4" name="Pentagon 3"/>
          <p:cNvSpPr/>
          <p:nvPr/>
        </p:nvSpPr>
        <p:spPr>
          <a:xfrm>
            <a:off x="1633774" y="1118952"/>
            <a:ext cx="1767016" cy="60960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Investigation of of Dataset and Analytical Methods</a:t>
            </a:r>
            <a:endParaRPr lang="en-US" sz="1200" dirty="0"/>
          </a:p>
        </p:txBody>
      </p:sp>
      <p:sp>
        <p:nvSpPr>
          <p:cNvPr id="5" name="Chevron 4"/>
          <p:cNvSpPr/>
          <p:nvPr/>
        </p:nvSpPr>
        <p:spPr>
          <a:xfrm>
            <a:off x="3186606" y="1118952"/>
            <a:ext cx="1639329" cy="6096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Cleans and pre-process data</a:t>
            </a:r>
            <a:endParaRPr lang="en-US" sz="1200" dirty="0"/>
          </a:p>
        </p:txBody>
      </p:sp>
      <p:sp>
        <p:nvSpPr>
          <p:cNvPr id="7" name="Chevron 6"/>
          <p:cNvSpPr/>
          <p:nvPr/>
        </p:nvSpPr>
        <p:spPr>
          <a:xfrm>
            <a:off x="4607633" y="1118952"/>
            <a:ext cx="1639329" cy="6096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Model Development and Training</a:t>
            </a:r>
            <a:endParaRPr lang="en-US" sz="1200" dirty="0"/>
          </a:p>
        </p:txBody>
      </p:sp>
      <p:sp>
        <p:nvSpPr>
          <p:cNvPr id="9" name="Chevron 8"/>
          <p:cNvSpPr/>
          <p:nvPr/>
        </p:nvSpPr>
        <p:spPr>
          <a:xfrm>
            <a:off x="6020420" y="1118952"/>
            <a:ext cx="1639329" cy="609600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Model evaluation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997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2016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5"/>
            <a:ext cx="2771192" cy="3347552"/>
          </a:xfrm>
        </p:spPr>
        <p:txBody>
          <a:bodyPr/>
          <a:lstStyle/>
          <a:p>
            <a:r>
              <a:rPr lang="en-US" sz="2000" dirty="0" smtClean="0"/>
              <a:t>Learning the temporal structure of the data </a:t>
            </a:r>
            <a:r>
              <a:rPr lang="mr-IN" sz="2000" dirty="0" smtClean="0"/>
              <a:t>–</a:t>
            </a:r>
            <a:r>
              <a:rPr lang="en-US" sz="2000" dirty="0" smtClean="0"/>
              <a:t> trends and spikes.</a:t>
            </a:r>
          </a:p>
          <a:p>
            <a:r>
              <a:rPr lang="en-US" sz="2000" dirty="0" smtClean="0"/>
              <a:t>Performance:</a:t>
            </a:r>
          </a:p>
          <a:p>
            <a:pPr lvl="1"/>
            <a:r>
              <a:rPr lang="en-US" sz="1600" dirty="0" smtClean="0"/>
              <a:t>$7.8M RMSE </a:t>
            </a:r>
            <a:r>
              <a:rPr lang="mr-IN" sz="1600" dirty="0" smtClean="0"/>
              <a:t>–</a:t>
            </a:r>
            <a:r>
              <a:rPr lang="en-US" sz="1600" dirty="0" smtClean="0"/>
              <a:t> 1% deviation with respect to the total budget</a:t>
            </a:r>
          </a:p>
          <a:p>
            <a:pPr lvl="1"/>
            <a:r>
              <a:rPr lang="en-US" sz="1600" dirty="0" smtClean="0"/>
              <a:t>Variance of 8% over monthly absolute values</a:t>
            </a: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9" y="944563"/>
            <a:ext cx="5812971" cy="35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5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87313"/>
            <a:ext cx="8413845" cy="857250"/>
          </a:xfrm>
        </p:spPr>
        <p:txBody>
          <a:bodyPr/>
          <a:lstStyle/>
          <a:p>
            <a:r>
              <a:rPr lang="en-US" sz="2400" dirty="0" smtClean="0"/>
              <a:t>Results on 2017 data – Comparison with Finance Forecasts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7453" y="944564"/>
            <a:ext cx="3072063" cy="3542745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11% variance on 2017 data</a:t>
            </a:r>
          </a:p>
          <a:p>
            <a:endParaRPr lang="en-US" dirty="0" smtClean="0"/>
          </a:p>
          <a:p>
            <a:r>
              <a:rPr lang="en-US" dirty="0" smtClean="0"/>
              <a:t>The LSTM follows a trend while the finance model uses a moving average</a:t>
            </a:r>
            <a:endParaRPr lang="en-US" dirty="0"/>
          </a:p>
        </p:txBody>
      </p:sp>
      <p:pic>
        <p:nvPicPr>
          <p:cNvPr id="5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44563"/>
            <a:ext cx="5430253" cy="354274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1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2017 data </a:t>
            </a:r>
            <a:r>
              <a:rPr lang="mr-IN" dirty="0" smtClean="0"/>
              <a:t>–</a:t>
            </a:r>
            <a:r>
              <a:rPr lang="en-US" dirty="0" smtClean="0"/>
              <a:t> Cumulative perspective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32561" y="1119116"/>
            <a:ext cx="2626955" cy="34167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Cumulative graph illustrates that the differences (caused </a:t>
            </a:r>
            <a:r>
              <a:rPr lang="en-US" dirty="0"/>
              <a:t>by </a:t>
            </a:r>
            <a:r>
              <a:rPr lang="en-US" dirty="0" smtClean="0"/>
              <a:t>adjustments) with Financial Actuals and Subsidy payment iron over time.</a:t>
            </a:r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1053464"/>
              </p:ext>
            </p:extLst>
          </p:nvPr>
        </p:nvGraphicFramePr>
        <p:xfrm>
          <a:off x="206912" y="887104"/>
          <a:ext cx="6023290" cy="376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0855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</a:t>
            </a:r>
            <a:r>
              <a:rPr lang="mr-IN" dirty="0" smtClean="0"/>
              <a:t>–</a:t>
            </a:r>
            <a:r>
              <a:rPr lang="en-US" dirty="0" smtClean="0"/>
              <a:t> Year two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closely with the subject matter experts within the department in order to further </a:t>
            </a:r>
            <a:r>
              <a:rPr lang="en-AU" dirty="0"/>
              <a:t>analyse </a:t>
            </a:r>
            <a:r>
              <a:rPr lang="en-US" dirty="0" smtClean="0"/>
              <a:t>and understand the intricacies of the data flows.</a:t>
            </a:r>
          </a:p>
          <a:p>
            <a:r>
              <a:rPr lang="en-US" dirty="0" smtClean="0"/>
              <a:t>Work with the finance team to develop improvements to their bottom up approach model</a:t>
            </a:r>
          </a:p>
          <a:p>
            <a:r>
              <a:rPr lang="en-US" dirty="0" smtClean="0"/>
              <a:t>Create an allocation process that is able to track 2017 providers in terms of expending their allocations by January 2018 </a:t>
            </a:r>
            <a:r>
              <a:rPr lang="mr-IN" dirty="0" smtClean="0"/>
              <a:t>–</a:t>
            </a:r>
            <a:r>
              <a:rPr lang="en-US" dirty="0" smtClean="0"/>
              <a:t> aim is to simulate levels of change.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2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w Cen MT" charset="0"/>
              </a:rPr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sz="2000" dirty="0" smtClean="0">
                <a:solidFill>
                  <a:prstClr val="black"/>
                </a:solidFill>
              </a:rPr>
              <a:t>Goals</a:t>
            </a:r>
          </a:p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sz="2000" dirty="0" smtClean="0">
                <a:solidFill>
                  <a:prstClr val="black"/>
                </a:solidFill>
              </a:rPr>
              <a:t>Approach</a:t>
            </a:r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dirty="0" smtClean="0"/>
              <a:t>Results</a:t>
            </a:r>
          </a:p>
          <a:p>
            <a:pPr lvl="1"/>
            <a:r>
              <a:rPr lang="en-US" sz="1800" dirty="0" smtClean="0"/>
              <a:t>2016 data</a:t>
            </a:r>
          </a:p>
          <a:p>
            <a:pPr lvl="1"/>
            <a:r>
              <a:rPr lang="en-US" sz="1800" dirty="0" smtClean="0"/>
              <a:t>2017 data</a:t>
            </a:r>
            <a:endParaRPr lang="en-US" sz="1800" dirty="0"/>
          </a:p>
          <a:p>
            <a:r>
              <a:rPr lang="en-US" sz="2200" dirty="0" smtClean="0"/>
              <a:t>Next Steps </a:t>
            </a:r>
            <a:r>
              <a:rPr lang="mr-IN" sz="2200" dirty="0" smtClean="0"/>
              <a:t>–</a:t>
            </a:r>
            <a:r>
              <a:rPr lang="en-US" sz="2200" dirty="0" smtClean="0"/>
              <a:t> Year two activities. </a:t>
            </a:r>
          </a:p>
        </p:txBody>
      </p:sp>
    </p:spTree>
    <p:extLst>
      <p:ext uri="{BB962C8B-B14F-4D97-AF65-F5344CB8AC3E}">
        <p14:creationId xmlns:p14="http://schemas.microsoft.com/office/powerpoint/2010/main" val="403755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vision?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19175"/>
            <a:ext cx="8229600" cy="1216025"/>
          </a:xfrm>
        </p:spPr>
        <p:txBody>
          <a:bodyPr/>
          <a:lstStyle/>
          <a:p>
            <a:r>
              <a:rPr lang="pt-BR" i="1" dirty="0"/>
              <a:t>“ Computer </a:t>
            </a:r>
            <a:r>
              <a:rPr lang="pt-BR" i="1" dirty="0" err="1"/>
              <a:t>vision</a:t>
            </a:r>
            <a:r>
              <a:rPr lang="pt-BR" i="1" dirty="0"/>
              <a:t> </a:t>
            </a:r>
            <a:r>
              <a:rPr lang="pt-BR" i="1" dirty="0" err="1"/>
              <a:t>is</a:t>
            </a:r>
            <a:r>
              <a:rPr lang="pt-BR" i="1" dirty="0"/>
              <a:t> </a:t>
            </a:r>
            <a:r>
              <a:rPr lang="pt-BR" i="1" dirty="0" err="1"/>
              <a:t>an</a:t>
            </a:r>
            <a:r>
              <a:rPr lang="pt-BR" i="1" dirty="0"/>
              <a:t> </a:t>
            </a:r>
            <a:r>
              <a:rPr lang="pt-BR" i="1" dirty="0" err="1"/>
              <a:t>interdisciplinary</a:t>
            </a:r>
            <a:r>
              <a:rPr lang="pt-BR" i="1" dirty="0"/>
              <a:t> </a:t>
            </a:r>
            <a:r>
              <a:rPr lang="pt-BR" i="1" dirty="0" err="1"/>
              <a:t>field</a:t>
            </a:r>
            <a:r>
              <a:rPr lang="pt-BR" i="1" dirty="0"/>
              <a:t> </a:t>
            </a:r>
            <a:r>
              <a:rPr lang="pt-BR" i="1" dirty="0" err="1"/>
              <a:t>that</a:t>
            </a:r>
            <a:r>
              <a:rPr lang="pt-BR" i="1" dirty="0"/>
              <a:t> </a:t>
            </a:r>
            <a:r>
              <a:rPr lang="pt-BR" i="1" dirty="0" err="1"/>
              <a:t>deals</a:t>
            </a:r>
            <a:r>
              <a:rPr lang="pt-BR" i="1" dirty="0"/>
              <a:t> </a:t>
            </a:r>
            <a:r>
              <a:rPr lang="pt-BR" i="1" dirty="0" err="1"/>
              <a:t>with</a:t>
            </a:r>
            <a:r>
              <a:rPr lang="pt-BR" i="1" dirty="0"/>
              <a:t> </a:t>
            </a:r>
            <a:r>
              <a:rPr lang="pt-BR" i="1" dirty="0" err="1"/>
              <a:t>how</a:t>
            </a:r>
            <a:r>
              <a:rPr lang="pt-BR" i="1" dirty="0"/>
              <a:t> </a:t>
            </a:r>
            <a:r>
              <a:rPr lang="pt-BR" i="1" dirty="0" err="1"/>
              <a:t>computers</a:t>
            </a:r>
            <a:r>
              <a:rPr lang="pt-BR" i="1" dirty="0"/>
              <a:t> </a:t>
            </a:r>
            <a:r>
              <a:rPr lang="pt-BR" i="1" dirty="0" err="1"/>
              <a:t>can</a:t>
            </a:r>
            <a:r>
              <a:rPr lang="pt-BR" i="1" dirty="0"/>
              <a:t> </a:t>
            </a:r>
            <a:r>
              <a:rPr lang="pt-BR" i="1" dirty="0" err="1"/>
              <a:t>be</a:t>
            </a:r>
            <a:r>
              <a:rPr lang="pt-BR" i="1" dirty="0"/>
              <a:t> </a:t>
            </a:r>
            <a:r>
              <a:rPr lang="pt-BR" i="1" dirty="0" err="1"/>
              <a:t>made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</a:t>
            </a:r>
            <a:r>
              <a:rPr lang="pt-BR" i="1" dirty="0" err="1"/>
              <a:t>gain</a:t>
            </a:r>
            <a:r>
              <a:rPr lang="pt-BR" i="1" dirty="0"/>
              <a:t> high-</a:t>
            </a:r>
            <a:r>
              <a:rPr lang="pt-BR" i="1" dirty="0" err="1"/>
              <a:t>level</a:t>
            </a:r>
            <a:r>
              <a:rPr lang="pt-BR" i="1" dirty="0"/>
              <a:t> </a:t>
            </a:r>
            <a:r>
              <a:rPr lang="pt-BR" i="1" dirty="0" err="1"/>
              <a:t>understanding</a:t>
            </a:r>
            <a:r>
              <a:rPr lang="pt-BR" i="1" dirty="0"/>
              <a:t> </a:t>
            </a:r>
            <a:r>
              <a:rPr lang="pt-BR" i="1" dirty="0" err="1"/>
              <a:t>from</a:t>
            </a:r>
            <a:r>
              <a:rPr lang="pt-BR" i="1" dirty="0"/>
              <a:t> digital </a:t>
            </a:r>
            <a:r>
              <a:rPr lang="pt-BR" i="1" dirty="0" err="1"/>
              <a:t>images</a:t>
            </a:r>
            <a:r>
              <a:rPr lang="pt-BR" i="1" dirty="0"/>
              <a:t> </a:t>
            </a:r>
            <a:r>
              <a:rPr lang="pt-BR" i="1" dirty="0" err="1"/>
              <a:t>or</a:t>
            </a:r>
            <a:r>
              <a:rPr lang="pt-BR" i="1" dirty="0"/>
              <a:t> </a:t>
            </a:r>
            <a:r>
              <a:rPr lang="pt-BR" i="1" dirty="0" err="1"/>
              <a:t>videos</a:t>
            </a:r>
            <a:r>
              <a:rPr lang="pt-BR" i="1" dirty="0"/>
              <a:t>” </a:t>
            </a:r>
            <a:r>
              <a:rPr lang="pt-BR" dirty="0"/>
              <a:t>- </a:t>
            </a:r>
            <a:r>
              <a:rPr lang="pt-BR" dirty="0" err="1" smtClean="0"/>
              <a:t>Wikipedia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23" y="2235200"/>
            <a:ext cx="5156526" cy="2291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2206" y="4555067"/>
            <a:ext cx="400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Example of object segmentation on a self-driving car [1]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597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</a:t>
            </a:r>
            <a:r>
              <a:rPr lang="en-US" dirty="0"/>
              <a:t>n</a:t>
            </a:r>
            <a:r>
              <a:rPr lang="en-US" dirty="0" smtClean="0"/>
              <a:t>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“Type of feed-forward neural network which the connectivity pattern is inspired by the organization of the animal visual cortex” [2]</a:t>
            </a:r>
          </a:p>
          <a:p>
            <a:r>
              <a:rPr lang="en-US" dirty="0" smtClean="0"/>
              <a:t>It provides state of the art performance on data with spatial structure [1].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43" y="2806700"/>
            <a:ext cx="3157514" cy="185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7578" y="4673070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 example of CNN architecture, </a:t>
            </a:r>
            <a:r>
              <a:rPr lang="en-US" sz="1200" dirty="0" err="1" smtClean="0"/>
              <a:t>VGGNet</a:t>
            </a:r>
            <a:r>
              <a:rPr lang="en-US" sz="1200" dirty="0" smtClean="0"/>
              <a:t> [3]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089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inputs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Intentional modification on inputs </a:t>
            </a:r>
            <a:r>
              <a:rPr lang="en-US" dirty="0"/>
              <a:t>to deliberately </a:t>
            </a:r>
            <a:r>
              <a:rPr lang="en-US" dirty="0" smtClean="0"/>
              <a:t>yield erroneous </a:t>
            </a:r>
            <a:r>
              <a:rPr lang="en-US" dirty="0"/>
              <a:t>model outputs, while appearing </a:t>
            </a:r>
            <a:r>
              <a:rPr lang="en-US" dirty="0" smtClean="0"/>
              <a:t>unmodified </a:t>
            </a:r>
            <a:r>
              <a:rPr lang="en-US" dirty="0"/>
              <a:t>to human observers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Depend on model information to successfully generate an adversary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81" y="2766673"/>
            <a:ext cx="4144433" cy="1689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7820" y="4594225"/>
            <a:ext cx="42883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Adversarial crafting using Gradient Sign from </a:t>
            </a:r>
            <a:r>
              <a:rPr lang="en-US" sz="1000" dirty="0" err="1" smtClean="0"/>
              <a:t>Goodfellow</a:t>
            </a:r>
            <a:r>
              <a:rPr lang="en-US" sz="1000" dirty="0" smtClean="0"/>
              <a:t> et al. (2014) [3]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4315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Imbalanced learning and domain 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5"/>
            <a:ext cx="8229600" cy="1757892"/>
          </a:xfrm>
        </p:spPr>
        <p:txBody>
          <a:bodyPr/>
          <a:lstStyle/>
          <a:p>
            <a:r>
              <a:rPr lang="en-US" b="1" dirty="0" smtClean="0"/>
              <a:t>Imbalanced Learning</a:t>
            </a:r>
            <a:r>
              <a:rPr lang="en-US" dirty="0" smtClean="0"/>
              <a:t>: When the underlying training set contains high variance on the number of samples for each class.</a:t>
            </a:r>
          </a:p>
          <a:p>
            <a:r>
              <a:rPr lang="en-US" b="1" dirty="0" smtClean="0"/>
              <a:t>Domain Shift: </a:t>
            </a:r>
            <a:r>
              <a:rPr lang="en-US" dirty="0" smtClean="0"/>
              <a:t>When the joint distributions of inputs and outputs differs between training and test stages.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691554" y="334433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Domain Shift</a:t>
            </a:r>
            <a:endParaRPr lang="en-US" b="1"/>
          </a:p>
        </p:txBody>
      </p:sp>
      <p:sp>
        <p:nvSpPr>
          <p:cNvPr id="5" name="TextBox 4"/>
          <p:cNvSpPr txBox="1"/>
          <p:nvPr/>
        </p:nvSpPr>
        <p:spPr>
          <a:xfrm>
            <a:off x="990600" y="33443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Imbalanced Learning</a:t>
            </a:r>
            <a:endParaRPr lang="en-US" b="1" dirty="0"/>
          </a:p>
        </p:txBody>
      </p:sp>
      <p:sp>
        <p:nvSpPr>
          <p:cNvPr id="6" name="Right Arrow 5"/>
          <p:cNvSpPr/>
          <p:nvPr/>
        </p:nvSpPr>
        <p:spPr>
          <a:xfrm>
            <a:off x="3736672" y="3245366"/>
            <a:ext cx="1701800" cy="5672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60727" y="38126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enforces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4454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375"/>
            <a:ext cx="8331200" cy="2215092"/>
          </a:xfrm>
        </p:spPr>
        <p:txBody>
          <a:bodyPr/>
          <a:lstStyle/>
          <a:p>
            <a:r>
              <a:rPr lang="en-US" sz="2000" dirty="0" smtClean="0"/>
              <a:t>Image recognition systems have been used widely in commercial applications</a:t>
            </a:r>
          </a:p>
          <a:p>
            <a:r>
              <a:rPr lang="en-US" sz="2000" dirty="0" smtClean="0"/>
              <a:t>Adversarial attacks are proven to work on state of the art convolutional neural networks (CNNs) architectures.</a:t>
            </a:r>
          </a:p>
          <a:p>
            <a:r>
              <a:rPr lang="en-US" sz="2000" dirty="0" smtClean="0"/>
              <a:t>Real world data is often imbalanced with lots of missing values</a:t>
            </a:r>
          </a:p>
          <a:p>
            <a:r>
              <a:rPr lang="en-US" sz="2000" dirty="0" smtClean="0"/>
              <a:t>There is no empirical evidence of adversarial attacks on class-imbalanced 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119967"/>
            <a:ext cx="3312463" cy="161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935433"/>
            <a:ext cx="3606798" cy="17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774"/>
            <a:ext cx="8229600" cy="2005379"/>
          </a:xfrm>
        </p:spPr>
        <p:txBody>
          <a:bodyPr/>
          <a:lstStyle/>
          <a:p>
            <a:r>
              <a:rPr lang="en-US" dirty="0" smtClean="0"/>
              <a:t>Would adversarial attacks be more effective on networks trained on Imbalanced datasets?</a:t>
            </a:r>
          </a:p>
          <a:p>
            <a:pPr lvl="1"/>
            <a:r>
              <a:rPr lang="en-US" dirty="0" smtClean="0"/>
              <a:t>Does the attacks heavily depend on the targeted model internal knowledge? </a:t>
            </a:r>
          </a:p>
          <a:p>
            <a:pPr lvl="1"/>
            <a:r>
              <a:rPr lang="en-US" dirty="0" smtClean="0"/>
              <a:t>Does classes with similar and different features space behave equally to adversarial attacks?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199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246" y="126023"/>
            <a:ext cx="8229600" cy="857250"/>
          </a:xfrm>
        </p:spPr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975"/>
            <a:ext cx="8100646" cy="2192948"/>
          </a:xfrm>
        </p:spPr>
        <p:txBody>
          <a:bodyPr/>
          <a:lstStyle/>
          <a:p>
            <a:r>
              <a:rPr lang="en-US" dirty="0" smtClean="0"/>
              <a:t>Evaluation of the resilience of imbalanced CNNs to adversarial attacks using the white-box and black-box approach</a:t>
            </a:r>
          </a:p>
          <a:p>
            <a:r>
              <a:rPr lang="en-US" dirty="0" smtClean="0"/>
              <a:t>Investigation of classes with overlapping distributions and their relationship to both adversarial attacks and imbalanced learning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24960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PPT-template-widescreen_June16</Template>
  <TotalTime>3966</TotalTime>
  <Words>889</Words>
  <Application>Microsoft Macintosh PowerPoint</Application>
  <PresentationFormat>On-screen Show (16:9)</PresentationFormat>
  <Paragraphs>96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Lucida Grande</vt:lpstr>
      <vt:lpstr>ＭＳ Ｐゴシック</vt:lpstr>
      <vt:lpstr>Tw Cen MT</vt:lpstr>
      <vt:lpstr>Arial</vt:lpstr>
      <vt:lpstr>PPT-template-widescreen_August15</vt:lpstr>
      <vt:lpstr>Effectiveness of adversarial examples on convolutional neural networks </vt:lpstr>
      <vt:lpstr>Contents</vt:lpstr>
      <vt:lpstr>What is Computer vision?</vt:lpstr>
      <vt:lpstr>Convolutional neural networks</vt:lpstr>
      <vt:lpstr>Adversarial inputs</vt:lpstr>
      <vt:lpstr>Imbalanced learning and domain shift</vt:lpstr>
      <vt:lpstr>Motivation</vt:lpstr>
      <vt:lpstr>Research question</vt:lpstr>
      <vt:lpstr>Contributions</vt:lpstr>
      <vt:lpstr>Experiment design (1): CNN Architecture</vt:lpstr>
      <vt:lpstr>Experiment design (2): Imbalanced dataset</vt:lpstr>
      <vt:lpstr>Experiment design (3): Gradient sign method</vt:lpstr>
      <vt:lpstr>Experiment design (4): White/Black-box attacks</vt:lpstr>
      <vt:lpstr>Approach</vt:lpstr>
      <vt:lpstr>Results on 2016 data</vt:lpstr>
      <vt:lpstr>Results on 2017 data – Comparison with Finance Forecasts</vt:lpstr>
      <vt:lpstr>Results on 2017 data – Cumulative perspective</vt:lpstr>
      <vt:lpstr>Next steps – Year two activities</vt:lpstr>
      <vt:lpstr>Questions?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VERRC VET Qualification Measurement</dc:title>
  <dc:creator>Microsoft Office User</dc:creator>
  <cp:lastModifiedBy>Rafael Possas</cp:lastModifiedBy>
  <cp:revision>94</cp:revision>
  <dcterms:created xsi:type="dcterms:W3CDTF">2017-05-24T08:43:50Z</dcterms:created>
  <dcterms:modified xsi:type="dcterms:W3CDTF">2017-06-16T10:08:53Z</dcterms:modified>
</cp:coreProperties>
</file>